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6" r:id="rId22"/>
    <p:sldId id="275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2" r:id="rId31"/>
    <p:sldId id="286" r:id="rId32"/>
    <p:sldId id="287" r:id="rId33"/>
    <p:sldId id="290" r:id="rId34"/>
    <p:sldId id="289" r:id="rId35"/>
    <p:sldId id="288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3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8D0B-067E-4C16-91A8-6A9C2F917D7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C74E-3943-457E-ADEF-36CC9029F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8D0B-067E-4C16-91A8-6A9C2F917D7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C74E-3943-457E-ADEF-36CC9029F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3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8D0B-067E-4C16-91A8-6A9C2F917D7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C74E-3943-457E-ADEF-36CC9029F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7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8D0B-067E-4C16-91A8-6A9C2F917D7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C74E-3943-457E-ADEF-36CC9029F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5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8D0B-067E-4C16-91A8-6A9C2F917D7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C74E-3943-457E-ADEF-36CC9029F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9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8D0B-067E-4C16-91A8-6A9C2F917D7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C74E-3943-457E-ADEF-36CC9029F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8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8D0B-067E-4C16-91A8-6A9C2F917D7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C74E-3943-457E-ADEF-36CC9029F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1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8D0B-067E-4C16-91A8-6A9C2F917D7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C74E-3943-457E-ADEF-36CC9029F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87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8D0B-067E-4C16-91A8-6A9C2F917D7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C74E-3943-457E-ADEF-36CC9029F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7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8D0B-067E-4C16-91A8-6A9C2F917D7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C74E-3943-457E-ADEF-36CC9029F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1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8D0B-067E-4C16-91A8-6A9C2F917D7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C74E-3943-457E-ADEF-36CC9029F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44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38D0B-067E-4C16-91A8-6A9C2F917D7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EC74E-3943-457E-ADEF-36CC9029F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2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9090C-BC69-43DB-9070-A9D3F8683D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Epicor Integration with Tulip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519F6B-AE35-4140-A5FC-6D13483A31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Jason McDermott</a:t>
            </a:r>
          </a:p>
          <a:p>
            <a:r>
              <a:rPr lang="en-US" dirty="0"/>
              <a:t>April 13, 2021</a:t>
            </a:r>
          </a:p>
        </p:txBody>
      </p:sp>
    </p:spTree>
    <p:extLst>
      <p:ext uri="{BB962C8B-B14F-4D97-AF65-F5344CB8AC3E}">
        <p14:creationId xmlns:p14="http://schemas.microsoft.com/office/powerpoint/2010/main" val="1838416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392648A-E1AC-4DC2-9877-C5282CA99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018524"/>
            <a:ext cx="7886700" cy="30255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AFA032-A7C8-44CA-8595-BF02C7399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app – add columns to the Interactive Table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E412A2C2-AFB1-46E8-B78C-72B897A65CAC}"/>
              </a:ext>
            </a:extLst>
          </p:cNvPr>
          <p:cNvSpPr/>
          <p:nvPr/>
        </p:nvSpPr>
        <p:spPr>
          <a:xfrm>
            <a:off x="897308" y="3873107"/>
            <a:ext cx="1546789" cy="707439"/>
          </a:xfrm>
          <a:prstGeom prst="wedgeRectCallout">
            <a:avLst>
              <a:gd name="adj1" fmla="val -30272"/>
              <a:gd name="adj2" fmla="val -21338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 columns showing yet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258B9AB1-120F-41DB-BCE5-A5AA6F251313}"/>
              </a:ext>
            </a:extLst>
          </p:cNvPr>
          <p:cNvSpPr/>
          <p:nvPr/>
        </p:nvSpPr>
        <p:spPr>
          <a:xfrm>
            <a:off x="2922661" y="2685242"/>
            <a:ext cx="2076627" cy="1562018"/>
          </a:xfrm>
          <a:prstGeom prst="wedgeRectCallout">
            <a:avLst>
              <a:gd name="adj1" fmla="val 150212"/>
              <a:gd name="adj2" fmla="val -229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need to click this button and then choose the columns to show from that list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9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02DD0-E7A4-4BDA-B607-09779EDAA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app – rearrange columns as needed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5E4ECB-874A-4415-A325-D18650120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905128"/>
            <a:ext cx="7886700" cy="2192331"/>
          </a:xfr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1C4FC903-6A7F-4603-8F92-3A4907782606}"/>
              </a:ext>
            </a:extLst>
          </p:cNvPr>
          <p:cNvSpPr/>
          <p:nvPr/>
        </p:nvSpPr>
        <p:spPr>
          <a:xfrm>
            <a:off x="2538102" y="4187439"/>
            <a:ext cx="2862840" cy="1273323"/>
          </a:xfrm>
          <a:prstGeom prst="wedgeRectCallout">
            <a:avLst>
              <a:gd name="adj1" fmla="val 106139"/>
              <a:gd name="adj2" fmla="val 1245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This means Project Description is NOT showing, since it does NOT have an X.  (I’m OK with that.)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39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3E615-4E8E-4D47-BD44-9A607C82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app – bigger font, column widths, etc.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FD62F7-B3FE-4853-9677-ECC45E8CB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224527"/>
            <a:ext cx="7886700" cy="3553534"/>
          </a:xfrm>
        </p:spPr>
      </p:pic>
    </p:spTree>
    <p:extLst>
      <p:ext uri="{BB962C8B-B14F-4D97-AF65-F5344CB8AC3E}">
        <p14:creationId xmlns:p14="http://schemas.microsoft.com/office/powerpoint/2010/main" val="516233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62A5E-61F4-42FA-9CD4-6C1008514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Routing app – Add a trigger when a row is selected in Interactive Table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EB3D1C-67DD-48E8-A606-05E427988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3789" y="1825625"/>
            <a:ext cx="1896422" cy="4351338"/>
          </a:xfr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031F0F7-55D6-4F6D-A99B-82233C6306C6}"/>
              </a:ext>
            </a:extLst>
          </p:cNvPr>
          <p:cNvSpPr/>
          <p:nvPr/>
        </p:nvSpPr>
        <p:spPr>
          <a:xfrm>
            <a:off x="752029" y="4037614"/>
            <a:ext cx="1546789" cy="707439"/>
          </a:xfrm>
          <a:prstGeom prst="wedgeRectCallout">
            <a:avLst>
              <a:gd name="adj1" fmla="val 232159"/>
              <a:gd name="adj2" fmla="val -91373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Click the +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59C14A45-0C18-4875-AB8A-01B9A45DCB0B}"/>
              </a:ext>
            </a:extLst>
          </p:cNvPr>
          <p:cNvSpPr/>
          <p:nvPr/>
        </p:nvSpPr>
        <p:spPr>
          <a:xfrm>
            <a:off x="5905143" y="1866982"/>
            <a:ext cx="2076627" cy="1562018"/>
          </a:xfrm>
          <a:prstGeom prst="wedgeRectCallout">
            <a:avLst>
              <a:gd name="adj1" fmla="val -83533"/>
              <a:gd name="adj2" fmla="val 44214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Also, this defaults to 10, which makes me think I only got 10 records. I prefer to go much higher…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75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7543B-583B-409F-97CF-F715B0DEF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Routing app – Add a trigger when a row is selected in Interactive Table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AA0CB17-4E16-46E5-AB5C-82F383DC9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5200" y="1825625"/>
            <a:ext cx="3660150" cy="435133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A0F1AA-C89D-40A5-A19C-EA72F1C17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825626"/>
            <a:ext cx="3088771" cy="2653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B2CC9A57-7813-4D2D-A0C1-36516656E1C2}"/>
              </a:ext>
            </a:extLst>
          </p:cNvPr>
          <p:cNvSpPr/>
          <p:nvPr/>
        </p:nvSpPr>
        <p:spPr>
          <a:xfrm>
            <a:off x="3269300" y="2201682"/>
            <a:ext cx="1302700" cy="540031"/>
          </a:xfrm>
          <a:prstGeom prst="wedgeRectCallout">
            <a:avLst>
              <a:gd name="adj1" fmla="val -180192"/>
              <a:gd name="adj2" fmla="val 263156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 new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BDBC1A08-2C40-40A6-B6AE-8B00B7CB5E61}"/>
              </a:ext>
            </a:extLst>
          </p:cNvPr>
          <p:cNvSpPr/>
          <p:nvPr/>
        </p:nvSpPr>
        <p:spPr>
          <a:xfrm>
            <a:off x="589538" y="4614945"/>
            <a:ext cx="3469713" cy="1691852"/>
          </a:xfrm>
          <a:prstGeom prst="wedgeRectCallout">
            <a:avLst>
              <a:gd name="adj1" fmla="val 137829"/>
              <a:gd name="adj2" fmla="val -609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OK, so I did a horrible job when I named my row record variable.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 want the “</a:t>
            </a:r>
            <a:r>
              <a:rPr lang="en-US" b="1" dirty="0">
                <a:solidFill>
                  <a:schemeClr val="tx1"/>
                </a:solidFill>
              </a:rPr>
              <a:t>Work Instruction</a:t>
            </a:r>
            <a:r>
              <a:rPr lang="en-US" dirty="0">
                <a:solidFill>
                  <a:schemeClr val="tx1"/>
                </a:solidFill>
              </a:rPr>
              <a:t>” column of the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WorkInstruction</a:t>
            </a:r>
            <a:r>
              <a:rPr lang="en-US" dirty="0">
                <a:solidFill>
                  <a:schemeClr val="tx1"/>
                </a:solidFill>
              </a:rPr>
              <a:t> active row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530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D20E0-9D6C-4709-8A9C-38BE5ADB0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Routing app – Add a trigger when a row is selected in Interactive Table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0A8711-79EB-423F-A992-CC4CCD5CF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2467769"/>
            <a:ext cx="6705600" cy="3067050"/>
          </a:xfr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56D41490-FAAE-40BA-8A43-B3539E428DF7}"/>
              </a:ext>
            </a:extLst>
          </p:cNvPr>
          <p:cNvSpPr/>
          <p:nvPr/>
        </p:nvSpPr>
        <p:spPr>
          <a:xfrm>
            <a:off x="3751603" y="2732689"/>
            <a:ext cx="3854154" cy="961231"/>
          </a:xfrm>
          <a:prstGeom prst="wedgeRectCallout">
            <a:avLst>
              <a:gd name="adj1" fmla="val -5235"/>
              <a:gd name="adj2" fmla="val 156113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And that’s all I want for now, just to check for empty cross-references.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 could just skip this.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92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0727-6233-481F-8F7B-37F4358D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Routing app – Add a trigger when a row is selected in Interactive Table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40CC82-89E1-47C4-B4D7-D1B546FC4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3266" y="1825625"/>
            <a:ext cx="2037468" cy="4351338"/>
          </a:xfr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DEB33ADA-E1A8-4958-81D0-D2B11EA407D1}"/>
              </a:ext>
            </a:extLst>
          </p:cNvPr>
          <p:cNvSpPr/>
          <p:nvPr/>
        </p:nvSpPr>
        <p:spPr>
          <a:xfrm>
            <a:off x="6200507" y="3543372"/>
            <a:ext cx="1302700" cy="540031"/>
          </a:xfrm>
          <a:prstGeom prst="wedgeRectCallout">
            <a:avLst>
              <a:gd name="adj1" fmla="val -180192"/>
              <a:gd name="adj2" fmla="val 263156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 new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91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C7588-87DE-4204-954D-BD7BCA04E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Routing app – Add a trigger when a row is selected in Interactive Table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7A2721-FDEA-4DC2-AF8B-A55CCE3E9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558" y="1825625"/>
            <a:ext cx="6028884" cy="4351338"/>
          </a:xfr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BA3A411-C166-420D-952F-D569CE094451}"/>
              </a:ext>
            </a:extLst>
          </p:cNvPr>
          <p:cNvSpPr/>
          <p:nvPr/>
        </p:nvSpPr>
        <p:spPr>
          <a:xfrm>
            <a:off x="6289705" y="5042018"/>
            <a:ext cx="2225645" cy="1216959"/>
          </a:xfrm>
          <a:prstGeom prst="wedgeRectCallout">
            <a:avLst>
              <a:gd name="adj1" fmla="val -211494"/>
              <a:gd name="adj2" fmla="val -26257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Now we need to add a new </a:t>
            </a:r>
            <a:r>
              <a:rPr lang="en-US" b="1" dirty="0">
                <a:solidFill>
                  <a:schemeClr val="tx1"/>
                </a:solidFill>
              </a:rPr>
              <a:t>TRANSITION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0AAC80A6-9407-45BC-99F1-96F938FA9F13}"/>
              </a:ext>
            </a:extLst>
          </p:cNvPr>
          <p:cNvSpPr/>
          <p:nvPr/>
        </p:nvSpPr>
        <p:spPr>
          <a:xfrm>
            <a:off x="5289846" y="2664322"/>
            <a:ext cx="3102123" cy="961231"/>
          </a:xfrm>
          <a:prstGeom prst="wedgeRectCallout">
            <a:avLst>
              <a:gd name="adj1" fmla="val -53995"/>
              <a:gd name="adj2" fmla="val 128552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Store the Kit ID field of the selected row on the Users table, in another column.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004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2DCC7-6FBC-48FC-A222-BCB24DFE8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Routing app – Add a trigger when a row is selected in Interactive Table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E73091-1E36-405D-AE23-9CFF81E4D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4080" y="1825625"/>
            <a:ext cx="6535839" cy="4351338"/>
          </a:xfr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150D1830-AEF8-4229-AFF7-18215AA85CE2}"/>
              </a:ext>
            </a:extLst>
          </p:cNvPr>
          <p:cNvSpPr/>
          <p:nvPr/>
        </p:nvSpPr>
        <p:spPr>
          <a:xfrm>
            <a:off x="5127476" y="2230453"/>
            <a:ext cx="3076485" cy="1442925"/>
          </a:xfrm>
          <a:prstGeom prst="wedgeRectCallout">
            <a:avLst>
              <a:gd name="adj1" fmla="val -60110"/>
              <a:gd name="adj2" fmla="val 138189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Only option to open an app dynamically (based on a variable) is to open it by name. So, I choose my column from the selected row.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40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D116C-9CB5-4665-8411-20FD16281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Routing app – Add a trigger when a row is selected in Interactive Table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13EE5D-05F2-49C2-8B34-299B1A7D8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978" y="1825625"/>
            <a:ext cx="7606044" cy="4351338"/>
          </a:xfr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4B90EC6-B920-49B7-A426-990F907EA50F}"/>
              </a:ext>
            </a:extLst>
          </p:cNvPr>
          <p:cNvSpPr/>
          <p:nvPr/>
        </p:nvSpPr>
        <p:spPr>
          <a:xfrm>
            <a:off x="5204390" y="5033473"/>
            <a:ext cx="1452785" cy="581115"/>
          </a:xfrm>
          <a:prstGeom prst="wedgeRectCallout">
            <a:avLst>
              <a:gd name="adj1" fmla="val 143212"/>
              <a:gd name="adj2" fmla="val 103155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Save it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8D54665A-EE2A-4B97-950A-E2B2F9058BAF}"/>
              </a:ext>
            </a:extLst>
          </p:cNvPr>
          <p:cNvSpPr/>
          <p:nvPr/>
        </p:nvSpPr>
        <p:spPr>
          <a:xfrm>
            <a:off x="5289846" y="2664322"/>
            <a:ext cx="2225645" cy="961231"/>
          </a:xfrm>
          <a:prstGeom prst="wedgeRectCallout">
            <a:avLst>
              <a:gd name="adj1" fmla="val -178401"/>
              <a:gd name="adj2" fmla="val -11238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Give it a name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(optional, but smart)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37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C5B1D-1832-4A77-9C68-7685A2085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Here is the idea. This is real-time linked to Epicor. </a:t>
            </a:r>
          </a:p>
        </p:txBody>
      </p:sp>
      <p:pic>
        <p:nvPicPr>
          <p:cNvPr id="15" name="Content Placeholder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CEF02B68-211A-487A-A2B2-3C6566661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44" y="1825625"/>
            <a:ext cx="6917511" cy="4351338"/>
          </a:xfrm>
        </p:spPr>
      </p:pic>
    </p:spTree>
    <p:extLst>
      <p:ext uri="{BB962C8B-B14F-4D97-AF65-F5344CB8AC3E}">
        <p14:creationId xmlns:p14="http://schemas.microsoft.com/office/powerpoint/2010/main" val="4253574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8F92-5399-4E62-A369-7E1779ED5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Done with the routing app!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68AA2D-8870-4102-87A0-057C2A99B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058" y="1825625"/>
            <a:ext cx="7419884" cy="4351338"/>
          </a:xfrm>
        </p:spPr>
      </p:pic>
    </p:spTree>
    <p:extLst>
      <p:ext uri="{BB962C8B-B14F-4D97-AF65-F5344CB8AC3E}">
        <p14:creationId xmlns:p14="http://schemas.microsoft.com/office/powerpoint/2010/main" val="640693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FE4D5-8C9A-4324-853F-8EFF92E12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Instruction App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FD35F7-D5C7-4E1B-91BB-D2D0A0567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058" y="1825625"/>
            <a:ext cx="7419884" cy="4351338"/>
          </a:xfrm>
        </p:spPr>
      </p:pic>
    </p:spTree>
    <p:extLst>
      <p:ext uri="{BB962C8B-B14F-4D97-AF65-F5344CB8AC3E}">
        <p14:creationId xmlns:p14="http://schemas.microsoft.com/office/powerpoint/2010/main" val="861717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A1870-35B2-4490-88ED-F37BB5A4B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Instruction App – Populate variables on form open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5C27CD-406C-4FBE-BAE2-1C88BA081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3589" y="1825625"/>
            <a:ext cx="2396822" cy="4351338"/>
          </a:xfr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457D9199-A824-4990-BAE7-5596028B0F1A}"/>
              </a:ext>
            </a:extLst>
          </p:cNvPr>
          <p:cNvSpPr/>
          <p:nvPr/>
        </p:nvSpPr>
        <p:spPr>
          <a:xfrm>
            <a:off x="6246976" y="2230454"/>
            <a:ext cx="1956985" cy="974220"/>
          </a:xfrm>
          <a:prstGeom prst="wedgeRectCallout">
            <a:avLst>
              <a:gd name="adj1" fmla="val -82817"/>
              <a:gd name="adj2" fmla="val 126785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 a trigger for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ON STEP ENTER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39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7F785-8597-4A40-A6D4-09B278E86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Instruction App – Populate variables on form open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CAB993-FBB3-4ADC-A6C3-90668CFA7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620" y="1825625"/>
            <a:ext cx="6796759" cy="435133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760992-8FEA-4885-AA93-E2385C9235F9}"/>
              </a:ext>
            </a:extLst>
          </p:cNvPr>
          <p:cNvSpPr/>
          <p:nvPr/>
        </p:nvSpPr>
        <p:spPr>
          <a:xfrm>
            <a:off x="1341691" y="3666146"/>
            <a:ext cx="5648770" cy="1307506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A63335C4-3B7B-4D60-9BD7-C27A4B2158D6}"/>
              </a:ext>
            </a:extLst>
          </p:cNvPr>
          <p:cNvSpPr/>
          <p:nvPr/>
        </p:nvSpPr>
        <p:spPr>
          <a:xfrm>
            <a:off x="6289705" y="1895201"/>
            <a:ext cx="2225645" cy="961231"/>
          </a:xfrm>
          <a:prstGeom prst="wedgeRectCallout">
            <a:avLst>
              <a:gd name="adj1" fmla="val -146916"/>
              <a:gd name="adj2" fmla="val 133886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Grab values from Users table; put them in some variables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43FF4CA8-C850-42A3-A173-5BA01AD1B9DC}"/>
              </a:ext>
            </a:extLst>
          </p:cNvPr>
          <p:cNvSpPr/>
          <p:nvPr/>
        </p:nvSpPr>
        <p:spPr>
          <a:xfrm>
            <a:off x="5418035" y="5383850"/>
            <a:ext cx="1862982" cy="690073"/>
          </a:xfrm>
          <a:prstGeom prst="wedgeRectCallout">
            <a:avLst>
              <a:gd name="adj1" fmla="val -113917"/>
              <a:gd name="adj2" fmla="val -72541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Run a connector; save the outputs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76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4F3EB-BD54-4DD2-9F67-45AD3AD6D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Instruction App – Populate variables on form open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1D4872-28D5-4A14-9EFF-C5C156A55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29547"/>
            <a:ext cx="7886700" cy="4343493"/>
          </a:xfr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E78B1666-8276-4E53-A02C-F6A55B5CA2D9}"/>
              </a:ext>
            </a:extLst>
          </p:cNvPr>
          <p:cNvSpPr/>
          <p:nvPr/>
        </p:nvSpPr>
        <p:spPr>
          <a:xfrm>
            <a:off x="5460763" y="2854297"/>
            <a:ext cx="1956985" cy="974220"/>
          </a:xfrm>
          <a:prstGeom prst="wedgeRectCallout">
            <a:avLst>
              <a:gd name="adj1" fmla="val -82817"/>
              <a:gd name="adj2" fmla="val 126785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Otherwise, show an error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25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0F277F0-D02F-4F92-9872-B33ACD8B1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44774"/>
            <a:ext cx="7886700" cy="431303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597274-5FC1-4CDA-8C35-4B8A39FB3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Instruction App – Show the BOM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4BA35D6-787B-449E-B2F6-C32791109AAF}"/>
              </a:ext>
            </a:extLst>
          </p:cNvPr>
          <p:cNvSpPr/>
          <p:nvPr/>
        </p:nvSpPr>
        <p:spPr>
          <a:xfrm>
            <a:off x="628650" y="4844596"/>
            <a:ext cx="4627014" cy="811849"/>
          </a:xfrm>
          <a:prstGeom prst="wedgeRectCallout">
            <a:avLst>
              <a:gd name="adj1" fmla="val 60777"/>
              <a:gd name="adj2" fmla="val -4462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This is an Interactive Table based on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KitBOM</a:t>
            </a:r>
            <a:r>
              <a:rPr lang="en-US" dirty="0">
                <a:solidFill>
                  <a:schemeClr val="tx1"/>
                </a:solidFill>
              </a:rPr>
              <a:t>. I don’t </a:t>
            </a:r>
            <a:r>
              <a:rPr lang="en-US" i="1" dirty="0">
                <a:solidFill>
                  <a:schemeClr val="tx1"/>
                </a:solidFill>
              </a:rPr>
              <a:t>need</a:t>
            </a:r>
            <a:r>
              <a:rPr lang="en-US" dirty="0">
                <a:solidFill>
                  <a:schemeClr val="tx1"/>
                </a:solidFill>
              </a:rPr>
              <a:t> it to be interactive, but I like the fact that I can customize it more.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0EFC1075-4D35-4012-BE6E-FC91F8E1A101}"/>
              </a:ext>
            </a:extLst>
          </p:cNvPr>
          <p:cNvSpPr/>
          <p:nvPr/>
        </p:nvSpPr>
        <p:spPr>
          <a:xfrm>
            <a:off x="628649" y="3614871"/>
            <a:ext cx="4627013" cy="811850"/>
          </a:xfrm>
          <a:prstGeom prst="wedgeRectCallout">
            <a:avLst>
              <a:gd name="adj1" fmla="val 61306"/>
              <a:gd name="adj2" fmla="val -46567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This is just the variable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KitBOM</a:t>
            </a:r>
            <a:r>
              <a:rPr lang="en-US" dirty="0">
                <a:solidFill>
                  <a:schemeClr val="tx1"/>
                </a:solidFill>
              </a:rPr>
              <a:t>. I added it just like you would add a label. You can select columns, but that’s about it for customizing.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7EA2AD-BA2B-41E3-84E9-7BEE0E2205EC}"/>
              </a:ext>
            </a:extLst>
          </p:cNvPr>
          <p:cNvSpPr/>
          <p:nvPr/>
        </p:nvSpPr>
        <p:spPr>
          <a:xfrm>
            <a:off x="6084606" y="4688805"/>
            <a:ext cx="1854437" cy="146900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only need ONE of these grids. I just wanted to show some options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1873B76-5C19-4E83-A7DA-04532F91C230}"/>
              </a:ext>
            </a:extLst>
          </p:cNvPr>
          <p:cNvSpPr/>
          <p:nvPr/>
        </p:nvSpPr>
        <p:spPr>
          <a:xfrm rot="10800000">
            <a:off x="4802735" y="2757757"/>
            <a:ext cx="905854" cy="549067"/>
          </a:xfrm>
          <a:prstGeom prst="right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60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88B2F-A56A-4FFA-9411-1BED2118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EPICOR!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8D377-53D3-4BCA-A2E0-42BF87607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let’s look at the Epicor side of things</a:t>
            </a:r>
          </a:p>
          <a:p>
            <a:r>
              <a:rPr lang="en-US" dirty="0"/>
              <a:t>Then we will do the connector and functions</a:t>
            </a:r>
          </a:p>
        </p:txBody>
      </p:sp>
    </p:spTree>
    <p:extLst>
      <p:ext uri="{BB962C8B-B14F-4D97-AF65-F5344CB8AC3E}">
        <p14:creationId xmlns:p14="http://schemas.microsoft.com/office/powerpoint/2010/main" val="1168473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C85B8-F117-497F-AB8A-038E450F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 Table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336CC4D-2C9C-41BA-AF1A-7A063F40A3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71342" y="1825625"/>
            <a:ext cx="4844008" cy="3994061"/>
          </a:xfr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8F5B6CA-3265-4189-8CD7-DFE7D8AB26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2952038" cy="43513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600" dirty="0"/>
              <a:t>This step is VERY optional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It used to be a Tulip Table, but I moved it to Epicor, to table UD18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It correlates Job operation (Kit ID) to the Tulip app name for the work instruction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This way I can pull it into my BAQ and deliver it in the connector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Also, we have station numbers I want to use in Tulip</a:t>
            </a:r>
          </a:p>
        </p:txBody>
      </p:sp>
    </p:spTree>
    <p:extLst>
      <p:ext uri="{BB962C8B-B14F-4D97-AF65-F5344CB8AC3E}">
        <p14:creationId xmlns:p14="http://schemas.microsoft.com/office/powerpoint/2010/main" val="1642066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4BF35-C65E-434C-AD4A-A999ABBE8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BAQ – List of kits for a given truck and station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A6977-261F-439E-9E60-079241805D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People go by the Project number more than the job number, so that’s how I defined this</a:t>
            </a:r>
          </a:p>
          <a:p>
            <a:r>
              <a:rPr lang="en-US" dirty="0"/>
              <a:t>There is a </a:t>
            </a:r>
            <a:r>
              <a:rPr lang="en-US" b="1" dirty="0"/>
              <a:t>parameter</a:t>
            </a:r>
            <a:r>
              <a:rPr lang="en-US" dirty="0"/>
              <a:t> (</a:t>
            </a:r>
            <a:r>
              <a:rPr lang="en-US" dirty="0" err="1">
                <a:solidFill>
                  <a:schemeClr val="accent1"/>
                </a:solidFill>
              </a:rPr>
              <a:t>Proj</a:t>
            </a:r>
            <a:r>
              <a:rPr lang="en-US" dirty="0"/>
              <a:t>) on the Project table</a:t>
            </a:r>
          </a:p>
          <a:p>
            <a:r>
              <a:rPr lang="en-US" dirty="0"/>
              <a:t>Also, I have a </a:t>
            </a:r>
            <a:r>
              <a:rPr lang="en-US" b="1" dirty="0"/>
              <a:t>parameter</a:t>
            </a:r>
            <a:r>
              <a:rPr lang="en-US" dirty="0"/>
              <a:t> for </a:t>
            </a:r>
            <a:r>
              <a:rPr lang="en-US" dirty="0">
                <a:solidFill>
                  <a:schemeClr val="accent1"/>
                </a:solidFill>
              </a:rPr>
              <a:t>Station</a:t>
            </a:r>
          </a:p>
          <a:p>
            <a:pPr lvl="1"/>
            <a:r>
              <a:rPr lang="en-US" dirty="0"/>
              <a:t>It’s one level up from this, because I didn’t know how we might implement “Station,” so I made it a calculated field</a:t>
            </a:r>
          </a:p>
          <a:p>
            <a:r>
              <a:rPr lang="en-US" dirty="0"/>
              <a:t>Plus one more </a:t>
            </a:r>
            <a:r>
              <a:rPr lang="en-US" b="1" dirty="0"/>
              <a:t>parameter</a:t>
            </a:r>
            <a:r>
              <a:rPr lang="en-US" dirty="0"/>
              <a:t> to skip old operation numbers</a:t>
            </a:r>
          </a:p>
          <a:p>
            <a:pPr lvl="1"/>
            <a:r>
              <a:rPr lang="en-US" dirty="0"/>
              <a:t>(We are transitioning)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2505B1-CA4E-4DBE-A983-0F01921378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0080" y="1825625"/>
            <a:ext cx="3404339" cy="4351338"/>
          </a:xfrm>
        </p:spPr>
      </p:pic>
    </p:spTree>
    <p:extLst>
      <p:ext uri="{BB962C8B-B14F-4D97-AF65-F5344CB8AC3E}">
        <p14:creationId xmlns:p14="http://schemas.microsoft.com/office/powerpoint/2010/main" val="3731820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D9DB-9640-4587-A004-135FA197F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BAQ – the BOM for a 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0A002-8673-4738-AF07-43ABC692AB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Parameters for </a:t>
            </a:r>
            <a:r>
              <a:rPr lang="en-US" dirty="0" err="1">
                <a:solidFill>
                  <a:schemeClr val="accent1"/>
                </a:solidFill>
              </a:rPr>
              <a:t>Proj</a:t>
            </a:r>
            <a:r>
              <a:rPr lang="en-US" dirty="0"/>
              <a:t> and </a:t>
            </a:r>
            <a:r>
              <a:rPr lang="en-US" dirty="0" err="1">
                <a:solidFill>
                  <a:schemeClr val="accent1"/>
                </a:solidFill>
              </a:rPr>
              <a:t>OpCode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So, we don’t really do subassemblies the way they are intended. We use the </a:t>
            </a:r>
            <a:r>
              <a:rPr lang="en-US" dirty="0" err="1"/>
              <a:t>OpCode</a:t>
            </a:r>
            <a:r>
              <a:rPr lang="en-US" dirty="0"/>
              <a:t> for that. It’s a long story.</a:t>
            </a:r>
          </a:p>
          <a:p>
            <a:r>
              <a:rPr lang="en-US" dirty="0"/>
              <a:t>In a normal place, you’d probably have the parameter on the </a:t>
            </a:r>
            <a:r>
              <a:rPr lang="en-US" i="1" dirty="0" err="1"/>
              <a:t>JobAsmbl</a:t>
            </a:r>
            <a:r>
              <a:rPr lang="en-US" dirty="0"/>
              <a:t> table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22E531-5466-4C7A-9532-4EDCDE06D6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6532" y="1825625"/>
            <a:ext cx="3231435" cy="4351338"/>
          </a:xfrm>
        </p:spPr>
      </p:pic>
    </p:spTree>
    <p:extLst>
      <p:ext uri="{BB962C8B-B14F-4D97-AF65-F5344CB8AC3E}">
        <p14:creationId xmlns:p14="http://schemas.microsoft.com/office/powerpoint/2010/main" val="3281446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4AD04-5E89-44CA-BC62-C3BB7C94C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771465"/>
          </a:xfrm>
        </p:spPr>
        <p:txBody>
          <a:bodyPr/>
          <a:lstStyle/>
          <a:p>
            <a:r>
              <a:rPr lang="en-US" dirty="0"/>
              <a:t>Basic overview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FB8B0E-CE4E-4944-8DA9-98A152CAC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076770"/>
            <a:ext cx="2848296" cy="60439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 Epicor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00D06-7C89-4535-BAFE-6E18442A2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740984"/>
            <a:ext cx="2848296" cy="444867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Make some BAQs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(use </a:t>
            </a:r>
            <a:r>
              <a:rPr lang="en-US" b="1" dirty="0"/>
              <a:t>Parameters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Create a special Tulip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User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API key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Access Scope</a:t>
            </a:r>
          </a:p>
          <a:p>
            <a:pPr>
              <a:lnSpc>
                <a:spcPct val="120000"/>
              </a:lnSpc>
            </a:pPr>
            <a:r>
              <a:rPr lang="en-US" dirty="0"/>
              <a:t>Apply access scope to the user and API key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 lvl="2"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A59AE8-F01E-492A-8203-D2CB9C623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8138" y="1136591"/>
            <a:ext cx="5038403" cy="54457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 Tulip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443A0-E00C-4D0B-AAC8-B544E6FBA8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8138" y="1740984"/>
            <a:ext cx="5038403" cy="444867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Connector functions to the BAQs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Via REST (</a:t>
            </a:r>
            <a:r>
              <a:rPr lang="en-US" i="1" dirty="0"/>
              <a:t>HTTP</a:t>
            </a:r>
            <a:r>
              <a:rPr lang="en-US" dirty="0"/>
              <a:t> in Tulip terminology)</a:t>
            </a:r>
          </a:p>
          <a:p>
            <a:pPr>
              <a:lnSpc>
                <a:spcPct val="120000"/>
              </a:lnSpc>
            </a:pPr>
            <a:r>
              <a:rPr lang="en-US" dirty="0"/>
              <a:t>Routing app for station XYZ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Enter truck ID, press button; list of “Kit IDs” from connector shows in Interactive Table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Pick one; Tulip will then 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Save truck ID and Kit ID to Users table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Open work instruction (Tulip App) for that Kit ID</a:t>
            </a:r>
          </a:p>
          <a:p>
            <a:pPr>
              <a:lnSpc>
                <a:spcPct val="120000"/>
              </a:lnSpc>
            </a:pPr>
            <a:r>
              <a:rPr lang="en-US" dirty="0"/>
              <a:t>Work Instruction (Tulip App) opens with the relevant BOM for that Kit ID</a:t>
            </a:r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172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344CD-A5B4-428E-A78E-45E38BC7A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096063"/>
          </a:xfrm>
        </p:spPr>
        <p:txBody>
          <a:bodyPr anchor="t"/>
          <a:lstStyle/>
          <a:p>
            <a:r>
              <a:rPr lang="en-US" dirty="0"/>
              <a:t>Access Scope</a:t>
            </a:r>
            <a:br>
              <a:rPr lang="en-US" dirty="0"/>
            </a:br>
            <a:r>
              <a:rPr lang="en-US" sz="2400" dirty="0"/>
              <a:t>I think this became available in ERP 10.2.400</a:t>
            </a:r>
            <a:br>
              <a:rPr lang="en-US" sz="2400" dirty="0"/>
            </a:br>
            <a:r>
              <a:rPr lang="en-US" sz="2400" dirty="0"/>
              <a:t>It lets me REALLY lock down what a connector can access</a:t>
            </a:r>
            <a:br>
              <a:rPr lang="en-US" sz="2400" dirty="0"/>
            </a:br>
            <a:r>
              <a:rPr lang="en-US" sz="2400" dirty="0"/>
              <a:t>I defined it (so far) as ONLY the two BAQs that I just described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FCF977-77F9-49B4-8A29-88DE64ED21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557308"/>
            <a:ext cx="7886700" cy="3115170"/>
          </a:xfrm>
        </p:spPr>
      </p:pic>
    </p:spTree>
    <p:extLst>
      <p:ext uri="{BB962C8B-B14F-4D97-AF65-F5344CB8AC3E}">
        <p14:creationId xmlns:p14="http://schemas.microsoft.com/office/powerpoint/2010/main" val="1070148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248C10-ABE7-4B4D-BBFD-C2612ACA5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key for Tulip</a:t>
            </a:r>
            <a:br>
              <a:rPr lang="en-US" dirty="0"/>
            </a:br>
            <a:r>
              <a:rPr lang="en-US" sz="3200" dirty="0"/>
              <a:t>Apply Access Scope to the key</a:t>
            </a:r>
            <a:endParaRPr lang="en-US" sz="3600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496305F-F7E3-425B-A28F-13A19A201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6710" y="1825625"/>
            <a:ext cx="7490579" cy="4351338"/>
          </a:xfrm>
        </p:spPr>
      </p:pic>
    </p:spTree>
    <p:extLst>
      <p:ext uri="{BB962C8B-B14F-4D97-AF65-F5344CB8AC3E}">
        <p14:creationId xmlns:p14="http://schemas.microsoft.com/office/powerpoint/2010/main" val="1653861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6365-A044-4F8A-A6EA-654106FC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User for Tulip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Apply Access Scope to the user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E767D33-5D15-4536-91F0-7C2A72A18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8254" y="1825625"/>
            <a:ext cx="6007491" cy="4351338"/>
          </a:xfrm>
        </p:spPr>
      </p:pic>
    </p:spTree>
    <p:extLst>
      <p:ext uri="{BB962C8B-B14F-4D97-AF65-F5344CB8AC3E}">
        <p14:creationId xmlns:p14="http://schemas.microsoft.com/office/powerpoint/2010/main" val="803227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D6E8A-7B0F-41B7-9D17-309A852C6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Tulip Connector to Epicor</a:t>
            </a:r>
            <a:br>
              <a:rPr lang="en-US" dirty="0"/>
            </a:br>
            <a:r>
              <a:rPr lang="en-US" sz="3600" dirty="0"/>
              <a:t>Add new – as HTTP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C99733-0EA7-45C1-8198-B7F814BA7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4087" y="2091531"/>
            <a:ext cx="4695825" cy="3819525"/>
          </a:xfrm>
        </p:spPr>
      </p:pic>
    </p:spTree>
    <p:extLst>
      <p:ext uri="{BB962C8B-B14F-4D97-AF65-F5344CB8AC3E}">
        <p14:creationId xmlns:p14="http://schemas.microsoft.com/office/powerpoint/2010/main" val="9936454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3CE3F-4BDD-4A7B-9B01-7ECFBF2E9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Tulip Connector to Epicor</a:t>
            </a:r>
            <a:br>
              <a:rPr lang="en-US" dirty="0"/>
            </a:br>
            <a:r>
              <a:rPr lang="en-US" sz="3600" dirty="0"/>
              <a:t>Settings, part 1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9CC0BDA-DF4B-4647-9E4A-8AB6C27B5E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56817" y="1825625"/>
            <a:ext cx="5058534" cy="4351337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CACDE52-8754-44F2-8208-D97A46BCF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272130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Host is the URL of the app server </a:t>
            </a:r>
          </a:p>
          <a:p>
            <a:pPr lvl="1"/>
            <a:r>
              <a:rPr lang="en-US" dirty="0"/>
              <a:t>No https://</a:t>
            </a:r>
          </a:p>
          <a:p>
            <a:r>
              <a:rPr lang="en-US" dirty="0"/>
              <a:t>TLS = Yes for HTTPS</a:t>
            </a:r>
          </a:p>
          <a:p>
            <a:endParaRPr lang="en-US" dirty="0"/>
          </a:p>
          <a:p>
            <a:r>
              <a:rPr lang="en-US" dirty="0"/>
              <a:t>We use a </a:t>
            </a:r>
            <a:r>
              <a:rPr lang="en-US" b="1" dirty="0"/>
              <a:t>public</a:t>
            </a:r>
            <a:r>
              <a:rPr lang="en-US" dirty="0"/>
              <a:t> SSL certificate on the app server, so no need to add certs here</a:t>
            </a:r>
          </a:p>
          <a:p>
            <a:endParaRPr lang="en-US" dirty="0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639E94B7-4C80-476F-8898-F41388194CF3}"/>
              </a:ext>
            </a:extLst>
          </p:cNvPr>
          <p:cNvSpPr/>
          <p:nvPr/>
        </p:nvSpPr>
        <p:spPr>
          <a:xfrm>
            <a:off x="5588950" y="3102125"/>
            <a:ext cx="1956985" cy="974220"/>
          </a:xfrm>
          <a:prstGeom prst="wedgeRectCallout">
            <a:avLst>
              <a:gd name="adj1" fmla="val -82817"/>
              <a:gd name="adj2" fmla="val 126785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Let’s edit the headers now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230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489D6-101D-4E45-BBA1-76AD24A2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Tulip Connector to Epicor</a:t>
            </a:r>
            <a:br>
              <a:rPr lang="en-US" dirty="0"/>
            </a:br>
            <a:r>
              <a:rPr lang="en-US" sz="3600" dirty="0"/>
              <a:t>Settings, part 2 (Headers)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6FE4D25-D60D-4696-8E65-FA02DBDB17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83525" y="1825625"/>
            <a:ext cx="4631825" cy="4351338"/>
          </a:xfr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3990C75-4CCB-41BF-96D9-9A6B09F7EC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17422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Basic Auth</a:t>
            </a:r>
          </a:p>
          <a:p>
            <a:r>
              <a:rPr lang="en-US" sz="2400" dirty="0"/>
              <a:t>Yep, you need the API key </a:t>
            </a:r>
            <a:r>
              <a:rPr lang="en-US" sz="2400" b="1" dirty="0"/>
              <a:t>AS WELL</a:t>
            </a:r>
            <a:endParaRPr lang="en-US" sz="2400" dirty="0"/>
          </a:p>
          <a:p>
            <a:r>
              <a:rPr lang="en-US" sz="2400" dirty="0"/>
              <a:t>License – that’s not a secret; you should use this code!</a:t>
            </a:r>
          </a:p>
          <a:p>
            <a:pPr lvl="1"/>
            <a:r>
              <a:rPr lang="en-US" sz="2000" dirty="0"/>
              <a:t>It’s for using an Epicor web license, which is cheap!</a:t>
            </a:r>
          </a:p>
          <a:p>
            <a:pPr lvl="1"/>
            <a:r>
              <a:rPr lang="en-US" sz="2000" dirty="0"/>
              <a:t>That GUID is: </a:t>
            </a:r>
            <a:r>
              <a:rPr lang="en-US" sz="2000" dirty="0">
                <a:solidFill>
                  <a:schemeClr val="accent1"/>
                </a:solidFill>
              </a:rPr>
              <a:t>00000003-9439-4B30-A6F4-6D2FD4B9FD0F</a:t>
            </a:r>
          </a:p>
          <a:p>
            <a:pPr lvl="1"/>
            <a:r>
              <a:rPr lang="en-US" sz="2000" dirty="0"/>
              <a:t>It’s the same for anyone</a:t>
            </a:r>
          </a:p>
        </p:txBody>
      </p:sp>
    </p:spTree>
    <p:extLst>
      <p:ext uri="{BB962C8B-B14F-4D97-AF65-F5344CB8AC3E}">
        <p14:creationId xmlns:p14="http://schemas.microsoft.com/office/powerpoint/2010/main" val="952251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35C2B-5522-432F-8F8B-CAA8C1D4E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Tulip Function</a:t>
            </a:r>
            <a:br>
              <a:rPr lang="en-US" dirty="0"/>
            </a:br>
            <a:r>
              <a:rPr lang="en-US" sz="2200" dirty="0"/>
              <a:t>GET URL is /</a:t>
            </a:r>
            <a:r>
              <a:rPr lang="en-US" sz="2200" dirty="0">
                <a:highlight>
                  <a:srgbClr val="00FF00"/>
                </a:highlight>
              </a:rPr>
              <a:t>Production</a:t>
            </a:r>
            <a:r>
              <a:rPr lang="en-US" sz="2200" dirty="0"/>
              <a:t>/</a:t>
            </a:r>
            <a:r>
              <a:rPr lang="en-US" sz="2200" dirty="0" err="1"/>
              <a:t>api</a:t>
            </a:r>
            <a:r>
              <a:rPr lang="en-US" sz="2200" dirty="0"/>
              <a:t>/v2/</a:t>
            </a:r>
            <a:r>
              <a:rPr lang="en-US" sz="2200" dirty="0" err="1"/>
              <a:t>odata</a:t>
            </a:r>
            <a:r>
              <a:rPr lang="en-US" sz="2200" dirty="0"/>
              <a:t>/</a:t>
            </a:r>
            <a:r>
              <a:rPr lang="en-US" sz="2200" dirty="0" err="1">
                <a:highlight>
                  <a:srgbClr val="FFFF00"/>
                </a:highlight>
              </a:rPr>
              <a:t>CompanyID</a:t>
            </a:r>
            <a:r>
              <a:rPr lang="en-US" sz="2200" dirty="0"/>
              <a:t>/</a:t>
            </a:r>
            <a:r>
              <a:rPr lang="en-US" sz="2200" dirty="0" err="1"/>
              <a:t>BaqSvc</a:t>
            </a:r>
            <a:r>
              <a:rPr lang="en-US" sz="2200" dirty="0"/>
              <a:t>/</a:t>
            </a:r>
            <a:r>
              <a:rPr lang="en-US" sz="2200" dirty="0" err="1">
                <a:highlight>
                  <a:srgbClr val="00FFFF"/>
                </a:highlight>
              </a:rPr>
              <a:t>Tulip_TruckBOO</a:t>
            </a:r>
            <a:r>
              <a:rPr lang="en-US" sz="2200" dirty="0"/>
              <a:t>/Data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58760-524B-424F-B435-EA611215A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20889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Where:</a:t>
            </a:r>
          </a:p>
          <a:p>
            <a:r>
              <a:rPr lang="en-US" sz="2000" dirty="0">
                <a:highlight>
                  <a:srgbClr val="00FF00"/>
                </a:highlight>
              </a:rPr>
              <a:t>Production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/>
              <a:t>is my app instance</a:t>
            </a:r>
          </a:p>
          <a:p>
            <a:r>
              <a:rPr lang="en-US" sz="2000" dirty="0" err="1">
                <a:highlight>
                  <a:srgbClr val="FFFF00"/>
                </a:highlight>
              </a:rPr>
              <a:t>CompanyID</a:t>
            </a:r>
            <a:r>
              <a:rPr lang="en-US" sz="2000" dirty="0"/>
              <a:t> is just that</a:t>
            </a:r>
          </a:p>
          <a:p>
            <a:r>
              <a:rPr lang="en-US" sz="2000" dirty="0" err="1">
                <a:highlight>
                  <a:srgbClr val="00FFFF"/>
                </a:highlight>
              </a:rPr>
              <a:t>Tulip_TruckBOO</a:t>
            </a:r>
            <a:r>
              <a:rPr lang="en-US" sz="2000" dirty="0">
                <a:highlight>
                  <a:srgbClr val="00FFFF"/>
                </a:highlight>
              </a:rPr>
              <a:t> </a:t>
            </a:r>
            <a:r>
              <a:rPr lang="en-US" sz="2000" dirty="0"/>
              <a:t>is the BAQ that I want to connect to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6C658C-49A7-4CC5-8CEE-7E701CB5D8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17601" y="1825625"/>
            <a:ext cx="5797750" cy="4351338"/>
          </a:xfrm>
        </p:spPr>
      </p:pic>
    </p:spTree>
    <p:extLst>
      <p:ext uri="{BB962C8B-B14F-4D97-AF65-F5344CB8AC3E}">
        <p14:creationId xmlns:p14="http://schemas.microsoft.com/office/powerpoint/2010/main" val="36870883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6D86ED1-A587-496A-B2FC-490A466CC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Tulip Function – Inputs</a:t>
            </a:r>
            <a:br>
              <a:rPr lang="en-US" dirty="0"/>
            </a:br>
            <a:r>
              <a:rPr lang="en-US" sz="3100" dirty="0"/>
              <a:t>I make the names match my BAQ parameters, but they don’t need to.</a:t>
            </a:r>
            <a:endParaRPr lang="en-US" dirty="0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004025B8-6215-434C-AB89-D35ED15F7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971629"/>
            <a:ext cx="7886700" cy="4059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75918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53EC691-94EE-4B06-8B96-69CA648A3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2789" y="1825625"/>
            <a:ext cx="6978421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148E55-8582-4810-BEF4-CD9AE65C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Tulip Function – Parameter mapping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The “key” is the BAQ parameter.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The “value” is – usually – one of your inputs</a:t>
            </a:r>
            <a:endParaRPr lang="en-US" dirty="0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A909CB92-7F82-4E49-8501-AC2789DBA363}"/>
              </a:ext>
            </a:extLst>
          </p:cNvPr>
          <p:cNvSpPr/>
          <p:nvPr/>
        </p:nvSpPr>
        <p:spPr>
          <a:xfrm>
            <a:off x="628651" y="4418176"/>
            <a:ext cx="3524606" cy="1893723"/>
          </a:xfrm>
          <a:prstGeom prst="wedgeRectCallout">
            <a:avLst>
              <a:gd name="adj1" fmla="val 111456"/>
              <a:gd name="adj2" fmla="val -45175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 reference an input, you put dollar signs around it.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 hacked this screenshot, because the moment you put the second dollar sign, it converts to one of those dark gray boxes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3530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47C7E-94E9-4B8D-B035-E6B517694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1493480" cy="1325563"/>
          </a:xfrm>
        </p:spPr>
        <p:txBody>
          <a:bodyPr/>
          <a:lstStyle/>
          <a:p>
            <a:r>
              <a:rPr lang="en-US" dirty="0"/>
              <a:t>Test it!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D74A97-81B9-4572-8EC9-C125EDD841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2130" y="499301"/>
            <a:ext cx="6393220" cy="5677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FC683D7-A226-42FF-AD6A-EBEC2F329CCA}"/>
              </a:ext>
            </a:extLst>
          </p:cNvPr>
          <p:cNvSpPr/>
          <p:nvPr/>
        </p:nvSpPr>
        <p:spPr>
          <a:xfrm>
            <a:off x="7021870" y="745896"/>
            <a:ext cx="991312" cy="564022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F4288CF-7E12-448D-A0DB-F7BDFC71AA0F}"/>
              </a:ext>
            </a:extLst>
          </p:cNvPr>
          <p:cNvSpPr/>
          <p:nvPr/>
        </p:nvSpPr>
        <p:spPr>
          <a:xfrm>
            <a:off x="6805225" y="3871245"/>
            <a:ext cx="1182320" cy="744470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Yay!</a:t>
            </a:r>
          </a:p>
        </p:txBody>
      </p:sp>
    </p:spTree>
    <p:extLst>
      <p:ext uri="{BB962C8B-B14F-4D97-AF65-F5344CB8AC3E}">
        <p14:creationId xmlns:p14="http://schemas.microsoft.com/office/powerpoint/2010/main" val="3820033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64BB510-93F5-49B6-BA73-C5BB90912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058" y="1825625"/>
            <a:ext cx="7419884" cy="435133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D161C9-691A-4976-A225-F70E55F9B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app – two inputs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5895C5D4-276A-4E19-81C3-15B7C5B5C61F}"/>
              </a:ext>
            </a:extLst>
          </p:cNvPr>
          <p:cNvSpPr/>
          <p:nvPr/>
        </p:nvSpPr>
        <p:spPr>
          <a:xfrm>
            <a:off x="1110953" y="3734512"/>
            <a:ext cx="2076627" cy="1324598"/>
          </a:xfrm>
          <a:prstGeom prst="wedgeRectCallout">
            <a:avLst>
              <a:gd name="adj1" fmla="val 30871"/>
              <a:gd name="adj2" fmla="val -87926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User enters job/project number – this is stored as the variable </a:t>
            </a:r>
            <a:r>
              <a:rPr lang="en-US" dirty="0" err="1">
                <a:solidFill>
                  <a:schemeClr val="tx2"/>
                </a:solidFill>
              </a:rPr>
              <a:t>TruckID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637B4AC-F153-4644-98F4-F59B116BEEDC}"/>
              </a:ext>
            </a:extLst>
          </p:cNvPr>
          <p:cNvSpPr/>
          <p:nvPr/>
        </p:nvSpPr>
        <p:spPr>
          <a:xfrm>
            <a:off x="4493664" y="4170347"/>
            <a:ext cx="2076627" cy="1324598"/>
          </a:xfrm>
          <a:prstGeom prst="wedgeRectCallout">
            <a:avLst>
              <a:gd name="adj1" fmla="val -36620"/>
              <a:gd name="adj2" fmla="val -116958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This is the string variable </a:t>
            </a:r>
            <a:r>
              <a:rPr lang="en-US" dirty="0">
                <a:solidFill>
                  <a:schemeClr val="tx2"/>
                </a:solidFill>
              </a:rPr>
              <a:t>Station ID</a:t>
            </a:r>
            <a:r>
              <a:rPr lang="en-US" dirty="0">
                <a:solidFill>
                  <a:schemeClr val="tx1"/>
                </a:solidFill>
              </a:rPr>
              <a:t>; we have it hard coded as a constant</a:t>
            </a:r>
          </a:p>
        </p:txBody>
      </p:sp>
    </p:spTree>
    <p:extLst>
      <p:ext uri="{BB962C8B-B14F-4D97-AF65-F5344CB8AC3E}">
        <p14:creationId xmlns:p14="http://schemas.microsoft.com/office/powerpoint/2010/main" val="25784081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B0E73-A857-4EBC-9C32-DEC5C3753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Tulip Function – create outputs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First, the header. Its value is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0C0C0"/>
                </a:highlight>
                <a:uLnTx/>
                <a:uFillTx/>
                <a:latin typeface="Consolas" panose="020B0609020204030204" pitchFamily="49" charset="0"/>
              </a:rPr>
              <a:t>.value.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0C0C0"/>
                </a:highlight>
                <a:uLnTx/>
                <a:uFillTx/>
                <a:latin typeface="Consolas" panose="020B0609020204030204" pitchFamily="49" charset="0"/>
              </a:rPr>
            </a:b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Yes, it’s weird. This is how JSON comes out of Epicor. </a:t>
            </a:r>
            <a:endParaRPr lang="en-US" sz="4000" dirty="0">
              <a:latin typeface="Consolas" panose="020B0609020204030204" pitchFamily="49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8A111EE-AE5F-4799-919D-A5D7A5D8E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356851"/>
            <a:ext cx="7886700" cy="3288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12101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80E55C-E497-47A9-BD49-4BD093144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Tulip Function – create outputs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8BDBA5-B209-4560-8093-44535A50DD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I’ll name my header “</a:t>
            </a:r>
            <a:r>
              <a:rPr lang="en-US" dirty="0" err="1"/>
              <a:t>TruckBOO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BOO is Epicor-</a:t>
            </a:r>
            <a:r>
              <a:rPr lang="en-US" dirty="0" err="1"/>
              <a:t>ish</a:t>
            </a:r>
            <a:r>
              <a:rPr lang="en-US" dirty="0"/>
              <a:t> for “Bill of Operations,” by the way</a:t>
            </a:r>
          </a:p>
          <a:p>
            <a:r>
              <a:rPr lang="en-US" dirty="0"/>
              <a:t>Type is Object</a:t>
            </a:r>
          </a:p>
          <a:p>
            <a:r>
              <a:rPr lang="en-US" dirty="0"/>
              <a:t>BIG IMPORTANT STEP:</a:t>
            </a:r>
          </a:p>
          <a:p>
            <a:pPr lvl="1"/>
            <a:r>
              <a:rPr lang="en-US" dirty="0"/>
              <a:t>You need to toggle that “List of values” switch </a:t>
            </a:r>
            <a:r>
              <a:rPr lang="en-US" b="1" dirty="0"/>
              <a:t>on this output only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87C7E2B-1529-4D81-A9AB-D4C1A8BE5C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2295778"/>
            <a:ext cx="3886200" cy="3411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71814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53894D-6B47-48B4-ADF7-F05AEC26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Tulip Function – create outputs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Key-value pairs of my object</a:t>
            </a:r>
            <a:endParaRPr lang="en-US" sz="36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E7B1DE6-94D9-47B9-BC59-43B5FBCA4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268360"/>
            <a:ext cx="7886700" cy="3465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EB8922FC-304D-4D00-84B8-3D3F5608AA0A}"/>
              </a:ext>
            </a:extLst>
          </p:cNvPr>
          <p:cNvSpPr/>
          <p:nvPr/>
        </p:nvSpPr>
        <p:spPr>
          <a:xfrm>
            <a:off x="621974" y="4563455"/>
            <a:ext cx="3063133" cy="1507784"/>
          </a:xfrm>
          <a:prstGeom prst="wedgeRectCallout">
            <a:avLst>
              <a:gd name="adj1" fmla="val -6865"/>
              <a:gd name="adj2" fmla="val -81433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REALLY IMPORTANT NOTE: The columns of your grids in Tulip will be EXACTLY these output names! If you want a space, put it in there now!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511C19B6-69A5-4F37-9666-2AEE93FBD2AE}"/>
              </a:ext>
            </a:extLst>
          </p:cNvPr>
          <p:cNvSpPr/>
          <p:nvPr/>
        </p:nvSpPr>
        <p:spPr>
          <a:xfrm>
            <a:off x="628650" y="1794616"/>
            <a:ext cx="1524891" cy="811850"/>
          </a:xfrm>
          <a:prstGeom prst="wedgeRectCallout">
            <a:avLst>
              <a:gd name="adj1" fmla="val 98854"/>
              <a:gd name="adj2" fmla="val 11238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Use </a:t>
            </a:r>
            <a:r>
              <a:rPr lang="en-US" b="1" dirty="0">
                <a:solidFill>
                  <a:schemeClr val="tx1"/>
                </a:solidFill>
              </a:rPr>
              <a:t>THIS</a:t>
            </a:r>
            <a:r>
              <a:rPr lang="en-US" dirty="0">
                <a:solidFill>
                  <a:schemeClr val="tx1"/>
                </a:solidFill>
              </a:rPr>
              <a:t> +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to add child outputs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9ECC1CB-54A8-4144-AE01-B7143E85A5C2}"/>
              </a:ext>
            </a:extLst>
          </p:cNvPr>
          <p:cNvCxnSpPr/>
          <p:nvPr/>
        </p:nvCxnSpPr>
        <p:spPr>
          <a:xfrm>
            <a:off x="4119073" y="3734512"/>
            <a:ext cx="1640792" cy="7434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4D0B4962-34BA-47CB-A1AF-5C297E63C6A7}"/>
              </a:ext>
            </a:extLst>
          </p:cNvPr>
          <p:cNvSpPr/>
          <p:nvPr/>
        </p:nvSpPr>
        <p:spPr>
          <a:xfrm>
            <a:off x="4114801" y="4993155"/>
            <a:ext cx="1747614" cy="1214816"/>
          </a:xfrm>
          <a:prstGeom prst="wedgeRectCallout">
            <a:avLst>
              <a:gd name="adj1" fmla="val -80710"/>
              <a:gd name="adj2" fmla="val -135466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Extractor is the field name from the JSON output 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1860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F8AC-50C2-46B8-AE2C-6377777A2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Tulip Function – test outputs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 had to run the test again after all my outputs were created</a:t>
            </a:r>
            <a:b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Then click the Outputs tab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81EE87-E25F-406A-8971-D5E2D231E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54311"/>
            <a:ext cx="7886700" cy="4293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B6B5D6B9-9848-43F3-A8F0-884442ACEF9A}"/>
              </a:ext>
            </a:extLst>
          </p:cNvPr>
          <p:cNvSpPr/>
          <p:nvPr/>
        </p:nvSpPr>
        <p:spPr>
          <a:xfrm rot="20322375">
            <a:off x="6962049" y="2463600"/>
            <a:ext cx="991312" cy="564022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771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CF9AD7-600A-4B9C-8AA1-677C0D85B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365126"/>
            <a:ext cx="5729421" cy="5813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B1B616-15B0-40EA-81B4-636F52015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718" y="365126"/>
            <a:ext cx="4182632" cy="98511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600" dirty="0"/>
              <a:t>And here’s the one </a:t>
            </a:r>
            <a:br>
              <a:rPr lang="en-US" sz="3600" dirty="0"/>
            </a:br>
            <a:r>
              <a:rPr lang="en-US" sz="3600" dirty="0"/>
              <a:t>I did for the kit BOMs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DB6BF2-E244-498D-91EF-0D058A8A769A}"/>
              </a:ext>
            </a:extLst>
          </p:cNvPr>
          <p:cNvSpPr/>
          <p:nvPr/>
        </p:nvSpPr>
        <p:spPr>
          <a:xfrm>
            <a:off x="6264067" y="2295511"/>
            <a:ext cx="2251283" cy="289178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don’t need most of those outputs yet.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But I think I will need them when we start issuing material from Epicor through Tulip, or when I mark the ops as complete in Epicor (via Tulip)</a:t>
            </a:r>
          </a:p>
        </p:txBody>
      </p:sp>
    </p:spTree>
    <p:extLst>
      <p:ext uri="{BB962C8B-B14F-4D97-AF65-F5344CB8AC3E}">
        <p14:creationId xmlns:p14="http://schemas.microsoft.com/office/powerpoint/2010/main" val="1827300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007FE578-8CBB-489D-BFB8-6C6AC54E7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058" y="1825625"/>
            <a:ext cx="7419884" cy="435133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D161C9-691A-4976-A225-F70E55F9B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app – click the button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5895C5D4-276A-4E19-81C3-15B7C5B5C61F}"/>
              </a:ext>
            </a:extLst>
          </p:cNvPr>
          <p:cNvSpPr/>
          <p:nvPr/>
        </p:nvSpPr>
        <p:spPr>
          <a:xfrm>
            <a:off x="1034041" y="4120935"/>
            <a:ext cx="2076627" cy="376015"/>
          </a:xfrm>
          <a:prstGeom prst="wedgeRectCallout">
            <a:avLst>
              <a:gd name="adj1" fmla="val 60499"/>
              <a:gd name="adj2" fmla="val -270052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This fires a trigger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B49EE7B-1AEA-4072-8B04-688375A30E44}"/>
              </a:ext>
            </a:extLst>
          </p:cNvPr>
          <p:cNvSpPr/>
          <p:nvPr/>
        </p:nvSpPr>
        <p:spPr>
          <a:xfrm>
            <a:off x="6178610" y="3636235"/>
            <a:ext cx="794759" cy="572568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04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017D0EE-EF38-4DAD-9957-62D32CA8A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815" y="365126"/>
            <a:ext cx="7796370" cy="612774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65BA9E-4035-435E-95B7-3005A11F9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742" y="273466"/>
            <a:ext cx="5964964" cy="77766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Routing app – button trigger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BB541E33-C018-4FDA-B46D-257C7FCB5890}"/>
              </a:ext>
            </a:extLst>
          </p:cNvPr>
          <p:cNvSpPr/>
          <p:nvPr/>
        </p:nvSpPr>
        <p:spPr>
          <a:xfrm>
            <a:off x="5537674" y="1632247"/>
            <a:ext cx="2076627" cy="1324598"/>
          </a:xfrm>
          <a:prstGeom prst="wedgeRectCallout">
            <a:avLst>
              <a:gd name="adj1" fmla="val -46907"/>
              <a:gd name="adj2" fmla="val 91429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Store the </a:t>
            </a:r>
            <a:r>
              <a:rPr lang="en-US" dirty="0" err="1">
                <a:solidFill>
                  <a:schemeClr val="tx1"/>
                </a:solidFill>
              </a:rPr>
              <a:t>TruckID</a:t>
            </a:r>
            <a:r>
              <a:rPr lang="en-US" dirty="0">
                <a:solidFill>
                  <a:schemeClr val="tx1"/>
                </a:solidFill>
              </a:rPr>
              <a:t> value on the Users table (to use it later)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EB9099F5-6787-477A-BE50-354185BE68B4}"/>
              </a:ext>
            </a:extLst>
          </p:cNvPr>
          <p:cNvSpPr/>
          <p:nvPr/>
        </p:nvSpPr>
        <p:spPr>
          <a:xfrm>
            <a:off x="5177326" y="4844042"/>
            <a:ext cx="2076627" cy="1324598"/>
          </a:xfrm>
          <a:prstGeom prst="wedgeRectCallout">
            <a:avLst>
              <a:gd name="adj1" fmla="val -76948"/>
              <a:gd name="adj2" fmla="val -55023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Run connector function and save it as a </a:t>
            </a:r>
            <a:r>
              <a:rPr lang="en-US" b="1" dirty="0">
                <a:solidFill>
                  <a:schemeClr val="tx1"/>
                </a:solidFill>
              </a:rPr>
              <a:t>variable</a:t>
            </a:r>
            <a:r>
              <a:rPr lang="en-US" dirty="0">
                <a:solidFill>
                  <a:schemeClr val="tx1"/>
                </a:solidFill>
              </a:rPr>
              <a:t> called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AppList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65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8915-E1A2-4655-9C10-BAD977C3E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app – embed an Interactive Table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6D5FF4-4B5A-4C77-B15F-16767B586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8716" y="1825625"/>
            <a:ext cx="4226568" cy="4351338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FB528314-00B8-4B0F-8E29-B16F50331571}"/>
              </a:ext>
            </a:extLst>
          </p:cNvPr>
          <p:cNvSpPr/>
          <p:nvPr/>
        </p:nvSpPr>
        <p:spPr>
          <a:xfrm>
            <a:off x="4127619" y="4995016"/>
            <a:ext cx="1068225" cy="572568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C2A5958B-B1E5-4998-9E8A-28A9E3554F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53" t="17355" b="24904"/>
          <a:stretch/>
        </p:blipFill>
        <p:spPr>
          <a:xfrm>
            <a:off x="628650" y="2133165"/>
            <a:ext cx="7807953" cy="30199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3B80D1-EAC8-42F1-82B4-409820BCB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557678"/>
          </a:xfrm>
        </p:spPr>
        <p:txBody>
          <a:bodyPr>
            <a:normAutofit fontScale="90000"/>
          </a:bodyPr>
          <a:lstStyle/>
          <a:p>
            <a:r>
              <a:rPr lang="en-US" dirty="0"/>
              <a:t>Routing app – data source of the Interactive Table is a </a:t>
            </a:r>
            <a:r>
              <a:rPr lang="en-US" b="1" dirty="0"/>
              <a:t>variable </a:t>
            </a:r>
            <a:r>
              <a:rPr lang="en-US" dirty="0"/>
              <a:t>from the connector output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B396A0-9E20-43D7-ABBE-64962AF05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003" y="4794189"/>
            <a:ext cx="2219325" cy="141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8C93445-EE43-44C5-A718-3CEA906E3A49}"/>
              </a:ext>
            </a:extLst>
          </p:cNvPr>
          <p:cNvSpPr/>
          <p:nvPr/>
        </p:nvSpPr>
        <p:spPr>
          <a:xfrm>
            <a:off x="6441694" y="4101579"/>
            <a:ext cx="1994909" cy="1051535"/>
          </a:xfrm>
          <a:prstGeom prst="rect">
            <a:avLst/>
          </a:prstGeom>
          <a:solidFill>
            <a:srgbClr val="FEC306">
              <a:alpha val="20000"/>
            </a:srgbClr>
          </a:solidFill>
          <a:ln w="57150">
            <a:solidFill>
              <a:schemeClr val="accent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C516A-41D5-44D7-8CF2-771AB9FED123}"/>
              </a:ext>
            </a:extLst>
          </p:cNvPr>
          <p:cNvSpPr/>
          <p:nvPr/>
        </p:nvSpPr>
        <p:spPr>
          <a:xfrm>
            <a:off x="1907003" y="4699785"/>
            <a:ext cx="2314619" cy="1608034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F3405A9-A59C-42B9-8C07-A151858CE4E9}"/>
              </a:ext>
            </a:extLst>
          </p:cNvPr>
          <p:cNvCxnSpPr>
            <a:cxnSpLocks/>
            <a:stCxn id="9" idx="1"/>
            <a:endCxn id="10" idx="3"/>
          </p:cNvCxnSpPr>
          <p:nvPr/>
        </p:nvCxnSpPr>
        <p:spPr>
          <a:xfrm flipH="1">
            <a:off x="4221622" y="4627347"/>
            <a:ext cx="2220072" cy="87645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580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BE77F-436E-4675-B05A-A4D94072A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app – Create a Linked Variable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F8E3F8-3E48-4869-8496-D43366903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1576" y="1690689"/>
            <a:ext cx="2983774" cy="4351338"/>
          </a:xfr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342A8710-D839-4DB7-936B-01EEBBA1E6EA}"/>
              </a:ext>
            </a:extLst>
          </p:cNvPr>
          <p:cNvSpPr/>
          <p:nvPr/>
        </p:nvSpPr>
        <p:spPr>
          <a:xfrm>
            <a:off x="1008405" y="2170633"/>
            <a:ext cx="2862840" cy="3110668"/>
          </a:xfrm>
          <a:prstGeom prst="wedgeRectCallout">
            <a:avLst>
              <a:gd name="adj1" fmla="val 130019"/>
              <a:gd name="adj2" fmla="val 51244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It took me a while to grasp the meaning of this. This is a way to reference the row selected in the Interactive Table.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I’ll never actually use THIS name in the trigger, but I do need to remember it.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You’ll see.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81222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C6A577A1-03B0-46A0-B7E0-7E72869CA27F}" vid="{A4FA9B93-C4C7-4CA9-9F24-0D8A7460FB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374</TotalTime>
  <Words>1497</Words>
  <Application>Microsoft Office PowerPoint</Application>
  <PresentationFormat>On-screen Show (4:3)</PresentationFormat>
  <Paragraphs>146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Consolas</vt:lpstr>
      <vt:lpstr>Default Theme</vt:lpstr>
      <vt:lpstr>Epicor Integration with Tulip</vt:lpstr>
      <vt:lpstr>Here is the idea. This is real-time linked to Epicor. </vt:lpstr>
      <vt:lpstr>Basic overview</vt:lpstr>
      <vt:lpstr>Routing app – two inputs</vt:lpstr>
      <vt:lpstr>Routing app – click the button</vt:lpstr>
      <vt:lpstr>Routing app – button trigger</vt:lpstr>
      <vt:lpstr>Routing app – embed an Interactive Table</vt:lpstr>
      <vt:lpstr>Routing app – data source of the Interactive Table is a variable from the connector output</vt:lpstr>
      <vt:lpstr>Routing app – Create a Linked Variable</vt:lpstr>
      <vt:lpstr>Routing app – add columns to the Interactive Table</vt:lpstr>
      <vt:lpstr>Routing app – rearrange columns as needed</vt:lpstr>
      <vt:lpstr>Routing app – bigger font, column widths, etc.</vt:lpstr>
      <vt:lpstr>Routing app – Add a trigger when a row is selected in Interactive Table</vt:lpstr>
      <vt:lpstr>Routing app – Add a trigger when a row is selected in Interactive Table</vt:lpstr>
      <vt:lpstr>Routing app – Add a trigger when a row is selected in Interactive Table</vt:lpstr>
      <vt:lpstr>Routing app – Add a trigger when a row is selected in Interactive Table</vt:lpstr>
      <vt:lpstr>Routing app – Add a trigger when a row is selected in Interactive Table</vt:lpstr>
      <vt:lpstr>Routing app – Add a trigger when a row is selected in Interactive Table</vt:lpstr>
      <vt:lpstr>Routing app – Add a trigger when a row is selected in Interactive Table</vt:lpstr>
      <vt:lpstr>Done with the routing app!</vt:lpstr>
      <vt:lpstr>Work Instruction App</vt:lpstr>
      <vt:lpstr>Work Instruction App – Populate variables on form open</vt:lpstr>
      <vt:lpstr>Work Instruction App – Populate variables on form open</vt:lpstr>
      <vt:lpstr>Work Instruction App – Populate variables on form open</vt:lpstr>
      <vt:lpstr>Work Instruction App – Show the BOM</vt:lpstr>
      <vt:lpstr>EPICOR!</vt:lpstr>
      <vt:lpstr>UD Table</vt:lpstr>
      <vt:lpstr>BAQ – List of kits for a given truck and station</vt:lpstr>
      <vt:lpstr>BAQ – the BOM for a kit</vt:lpstr>
      <vt:lpstr>Access Scope I think this became available in ERP 10.2.400 It lets me REALLY lock down what a connector can access I defined it (so far) as ONLY the two BAQs that I just described</vt:lpstr>
      <vt:lpstr>API key for Tulip Apply Access Scope to the key</vt:lpstr>
      <vt:lpstr>User for Tulip Apply Access Scope to the user</vt:lpstr>
      <vt:lpstr>Tulip Connector to Epicor Add new – as HTTP</vt:lpstr>
      <vt:lpstr>Tulip Connector to Epicor Settings, part 1</vt:lpstr>
      <vt:lpstr>Tulip Connector to Epicor Settings, part 2 (Headers)</vt:lpstr>
      <vt:lpstr>Tulip Function GET URL is /Production/api/v2/odata/CompanyID/BaqSvc/Tulip_TruckBOO/Data</vt:lpstr>
      <vt:lpstr>Tulip Function – Inputs I make the names match my BAQ parameters, but they don’t need to.</vt:lpstr>
      <vt:lpstr>Tulip Function – Parameter mapping The “key” is the BAQ parameter.  The “value” is – usually – one of your inputs</vt:lpstr>
      <vt:lpstr>Test it!</vt:lpstr>
      <vt:lpstr>Tulip Function – create outputs First, the header. Its value is .value. Yes, it’s weird. This is how JSON comes out of Epicor. </vt:lpstr>
      <vt:lpstr>Tulip Function – create outputs</vt:lpstr>
      <vt:lpstr>Tulip Function – create outputs Key-value pairs of my object</vt:lpstr>
      <vt:lpstr>Tulip Function – test outputs I had to run the test again after all my outputs were created Then click the Outputs tab</vt:lpstr>
      <vt:lpstr>And here’s the one  I did for the kit BOMs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Epicor Integration with Tulip</dc:title>
  <dc:creator>Jason McDermott</dc:creator>
  <cp:lastModifiedBy>Jason McDermott</cp:lastModifiedBy>
  <cp:revision>44</cp:revision>
  <dcterms:created xsi:type="dcterms:W3CDTF">2021-04-12T18:04:30Z</dcterms:created>
  <dcterms:modified xsi:type="dcterms:W3CDTF">2021-04-13T18:12:50Z</dcterms:modified>
</cp:coreProperties>
</file>